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  <p:sldMasterId id="2147483725" r:id="rId2"/>
    <p:sldMasterId id="2147483743" r:id="rId3"/>
    <p:sldMasterId id="2147483760" r:id="rId4"/>
  </p:sldMasterIdLst>
  <p:notesMasterIdLst>
    <p:notesMasterId r:id="rId35"/>
  </p:notesMasterIdLst>
  <p:sldIdLst>
    <p:sldId id="3836" r:id="rId5"/>
    <p:sldId id="3837" r:id="rId6"/>
    <p:sldId id="3838" r:id="rId7"/>
    <p:sldId id="3839" r:id="rId8"/>
    <p:sldId id="3840" r:id="rId9"/>
    <p:sldId id="3841" r:id="rId10"/>
    <p:sldId id="3842" r:id="rId11"/>
    <p:sldId id="3825" r:id="rId12"/>
    <p:sldId id="3826" r:id="rId13"/>
    <p:sldId id="3827" r:id="rId14"/>
    <p:sldId id="3792" r:id="rId15"/>
    <p:sldId id="3791" r:id="rId16"/>
    <p:sldId id="3835" r:id="rId17"/>
    <p:sldId id="3833" r:id="rId18"/>
    <p:sldId id="3834" r:id="rId19"/>
    <p:sldId id="265" r:id="rId20"/>
    <p:sldId id="257" r:id="rId21"/>
    <p:sldId id="260" r:id="rId22"/>
    <p:sldId id="266" r:id="rId23"/>
    <p:sldId id="267" r:id="rId24"/>
    <p:sldId id="261" r:id="rId25"/>
    <p:sldId id="268" r:id="rId26"/>
    <p:sldId id="269" r:id="rId27"/>
    <p:sldId id="256" r:id="rId28"/>
    <p:sldId id="259" r:id="rId29"/>
    <p:sldId id="262" r:id="rId30"/>
    <p:sldId id="258" r:id="rId31"/>
    <p:sldId id="263" r:id="rId32"/>
    <p:sldId id="3843" r:id="rId33"/>
    <p:sldId id="384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5"/>
  </p:normalViewPr>
  <p:slideViewPr>
    <p:cSldViewPr snapToGrid="0" snapToObjects="1">
      <p:cViewPr>
        <p:scale>
          <a:sx n="86" d="100"/>
          <a:sy n="86" d="100"/>
        </p:scale>
        <p:origin x="3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3527800"/>
        <c:axId val="218219840"/>
      </c:barChart>
      <c:catAx>
        <c:axId val="21352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219840"/>
        <c:crosses val="autoZero"/>
        <c:auto val="1"/>
        <c:lblAlgn val="ctr"/>
        <c:lblOffset val="100"/>
        <c:noMultiLvlLbl val="0"/>
      </c:catAx>
      <c:valAx>
        <c:axId val="218219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2780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0.55797</cdr:x>
      <cdr:y>1</cdr:y>
    </cdr:to>
    <cdr:pic>
      <cdr:nvPicPr>
        <cdr:cNvPr id="5" name="Picture 4" descr="Chart, pie chart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8E7552A5-4467-05F4-3BD3-8C7B9CAA7D2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867400" cy="435133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92D46-DF22-F544-9D23-4A88813934E3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48AF5-CD5D-814A-B819-A336F8E5C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EC444-603B-4F09-9A06-5917518DD9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D372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D372E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D8031-DD67-43C6-94A0-646636C95560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83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C3B3-C67F-4C48-A663-EF010429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C4B3F-B3CB-4CF0-AEC8-1893A6A27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D005-2B71-4325-A646-A2278C3A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6B01-AE16-42EF-B970-5CAF0C89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F9BE2-24F4-4F83-8E64-4307C979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4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01120-856A-4F01-B7C1-D87A1E5F8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74324" y="552782"/>
            <a:ext cx="2620891" cy="5294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62358-C84C-4947-B826-FF738422E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52782"/>
            <a:ext cx="6803155" cy="529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1139-AA1A-46DB-B793-17FB8E6E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E06F6-0FE2-40FB-BFEE-010C2229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7B1B-13A1-41BA-B924-FD11450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59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2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8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7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9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0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7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7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2B9A-9384-46B2-8B4F-B9C2035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3CF4-CD0B-4F3C-A1CE-1BA3EFDEE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E659-17B0-4F70-8F1C-93BF4DB6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B0750-AB4E-4FCF-9B52-BC954760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6B99-C716-4464-B695-623F4C5A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31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2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16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18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12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13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364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92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2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33A-AD59-4FB1-A1CA-AABFAE04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9538428" cy="371441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56964-650B-4E87-9541-0E659DEC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9" y="4672584"/>
            <a:ext cx="9538428" cy="114380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BB50-DF4A-47B5-A3AD-18712A3A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59B3-D1B8-4A51-AD6E-868C5BF6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CA779-6272-4A15-A566-20C4E9A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B86E8F-91EA-4626-BCA8-3B4973C7C9D6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36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973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082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7258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355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9809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575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6812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7253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39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7035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2A00-5BBD-436C-BB6D-CE650FC4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683871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3E2E-F3C4-4CDD-9138-86AE7A1B5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108362"/>
            <a:ext cx="4507926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5CD01-B639-46B6-B53D-18FE1E39A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9171" y="2108362"/>
            <a:ext cx="4825948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34C3-86AC-48F9-92A4-F17BFAF9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D6A29-C51F-4654-82AD-04056FA6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1EEB6-57E6-40E7-9702-1D5999B5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9C81A-4806-44FF-99D8-13A65B2D066F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DDCF9-5353-4B5F-8565-8C27F795A4BF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4962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081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6174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75347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9990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3740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774700" y="2146300"/>
            <a:ext cx="10642600" cy="1600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4700" y="3733800"/>
            <a:ext cx="10642600" cy="9080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 i="1"/>
            </a:lvl1pPr>
            <a:lvl2pPr marL="0" indent="0" algn="ctr">
              <a:spcBef>
                <a:spcPts val="0"/>
              </a:spcBef>
              <a:buSzTx/>
              <a:buNone/>
              <a:defRPr sz="2200" i="1"/>
            </a:lvl2pPr>
            <a:lvl3pPr marL="0" indent="0" algn="ctr">
              <a:spcBef>
                <a:spcPts val="0"/>
              </a:spcBef>
              <a:buSzTx/>
              <a:buNone/>
              <a:defRPr sz="2200" i="1"/>
            </a:lvl3pPr>
            <a:lvl4pPr marL="0" indent="0" algn="ctr">
              <a:spcBef>
                <a:spcPts val="0"/>
              </a:spcBef>
              <a:buSzTx/>
              <a:buNone/>
              <a:defRPr sz="2200" i="1"/>
            </a:lvl4pPr>
            <a:lvl5pPr marL="0" indent="0" algn="ctr">
              <a:spcBef>
                <a:spcPts val="0"/>
              </a:spcBef>
              <a:buSzTx/>
              <a:buNone/>
              <a:defRPr sz="22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85128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392113" y="-665692"/>
            <a:ext cx="4508500" cy="6011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Image"/>
          <p:cNvSpPr>
            <a:spLocks noGrp="1"/>
          </p:cNvSpPr>
          <p:nvPr>
            <p:ph type="pic" sz="half" idx="22"/>
          </p:nvPr>
        </p:nvSpPr>
        <p:spPr>
          <a:xfrm>
            <a:off x="4976339" y="377825"/>
            <a:ext cx="7025768" cy="443821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774700" y="5016500"/>
            <a:ext cx="10642600" cy="83185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4700" y="5842000"/>
            <a:ext cx="10642600" cy="62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3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 i="1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blurRad="12700" dist="25400" dir="16200000" rotWithShape="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073199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597118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21"/>
          </p:nvPr>
        </p:nvSpPr>
        <p:spPr>
          <a:xfrm>
            <a:off x="7115282" y="721552"/>
            <a:ext cx="4068236" cy="54243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774700" y="1060450"/>
            <a:ext cx="5486400" cy="2565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4700" y="3619500"/>
            <a:ext cx="5486400" cy="22034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 i="1"/>
            </a:lvl1pPr>
            <a:lvl2pPr marL="0" indent="0" algn="ctr">
              <a:spcBef>
                <a:spcPts val="0"/>
              </a:spcBef>
              <a:buSzTx/>
              <a:buNone/>
              <a:defRPr sz="2200" i="1"/>
            </a:lvl2pPr>
            <a:lvl3pPr marL="0" indent="0" algn="ctr">
              <a:spcBef>
                <a:spcPts val="0"/>
              </a:spcBef>
              <a:buSzTx/>
              <a:buNone/>
              <a:defRPr sz="2200" i="1"/>
            </a:lvl3pPr>
            <a:lvl4pPr marL="0" indent="0" algn="ctr">
              <a:spcBef>
                <a:spcPts val="0"/>
              </a:spcBef>
              <a:buSzTx/>
              <a:buNone/>
              <a:defRPr sz="2200" i="1"/>
            </a:lvl4pPr>
            <a:lvl5pPr marL="0" indent="0" algn="ctr">
              <a:spcBef>
                <a:spcPts val="0"/>
              </a:spcBef>
              <a:buSzTx/>
              <a:buNone/>
              <a:defRPr sz="22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5107206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774700" y="38100"/>
            <a:ext cx="10642600" cy="142875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56323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D1A9-BF08-4C6D-805E-244B234E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94395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1D8-0907-4FDB-BFAD-36E14AF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114185"/>
            <a:ext cx="4438887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4441-5FC3-4F86-8ADE-ED90424D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900451"/>
            <a:ext cx="4438887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EB34D-DB36-47E0-AE2C-FBEBA2720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5090" y="2114185"/>
            <a:ext cx="4485728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56219-D498-410D-8F2C-03045AE48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5090" y="2900451"/>
            <a:ext cx="4485730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DC9AD-F6B8-44D0-8169-84553C1F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985ED-7382-4F00-845D-4F27841B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2CC25-9EC7-4706-9BD4-5E20C4B3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BC7D26-1B30-46B8-8221-09886FA3D030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86A75-E140-4995-A8BB-89B5ACE678D2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2279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774700" y="38100"/>
            <a:ext cx="10642600" cy="142875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774700" y="1905000"/>
            <a:ext cx="10642600" cy="437515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45992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half" idx="21"/>
          </p:nvPr>
        </p:nvSpPr>
        <p:spPr>
          <a:xfrm>
            <a:off x="6996906" y="959362"/>
            <a:ext cx="4243389" cy="565785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774700" y="38100"/>
            <a:ext cx="10642600" cy="142875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blurRad="25400" dist="2540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1949450"/>
            <a:ext cx="5086350" cy="4375150"/>
          </a:xfrm>
          <a:prstGeom prst="rect">
            <a:avLst/>
          </a:prstGeom>
        </p:spPr>
        <p:txBody>
          <a:bodyPr/>
          <a:lstStyle>
            <a:lvl1pPr marL="260350" indent="-260350">
              <a:spcBef>
                <a:spcPts val="2550"/>
              </a:spcBef>
              <a:buBlip>
                <a:blip r:embed="rId3"/>
              </a:buBlip>
              <a:defRPr sz="2200"/>
            </a:lvl1pPr>
            <a:lvl2pPr marL="520700" indent="-260350">
              <a:spcBef>
                <a:spcPts val="2550"/>
              </a:spcBef>
              <a:buBlip>
                <a:blip r:embed="rId3"/>
              </a:buBlip>
              <a:defRPr sz="2200"/>
            </a:lvl2pPr>
            <a:lvl3pPr marL="781050" indent="-260350">
              <a:spcBef>
                <a:spcPts val="2550"/>
              </a:spcBef>
              <a:buBlip>
                <a:blip r:embed="rId3"/>
              </a:buBlip>
              <a:defRPr sz="2200"/>
            </a:lvl3pPr>
            <a:lvl4pPr marL="1041400" indent="-260350">
              <a:spcBef>
                <a:spcPts val="2550"/>
              </a:spcBef>
              <a:buBlip>
                <a:blip r:embed="rId3"/>
              </a:buBlip>
              <a:defRPr sz="2200"/>
            </a:lvl4pPr>
            <a:lvl5pPr marL="1301750" indent="-260350">
              <a:spcBef>
                <a:spcPts val="2550"/>
              </a:spcBef>
              <a:buBlip>
                <a:blip r:embed="rId3"/>
              </a:buBlip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764215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97480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embossed_background_hd.jpeg" descr="embossed_background_h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27050"/>
            <a:ext cx="11176000" cy="579755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Image"/>
          <p:cNvSpPr>
            <a:spLocks noGrp="1"/>
          </p:cNvSpPr>
          <p:nvPr>
            <p:ph type="pic" sz="half" idx="21"/>
          </p:nvPr>
        </p:nvSpPr>
        <p:spPr>
          <a:xfrm>
            <a:off x="6407150" y="2501900"/>
            <a:ext cx="5092700" cy="37652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half" idx="22"/>
          </p:nvPr>
        </p:nvSpPr>
        <p:spPr>
          <a:xfrm>
            <a:off x="6406059" y="27516"/>
            <a:ext cx="5101167" cy="339936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idx="23"/>
          </p:nvPr>
        </p:nvSpPr>
        <p:spPr>
          <a:xfrm>
            <a:off x="691643" y="-417708"/>
            <a:ext cx="5590824" cy="773820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133286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-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193800" y="4460235"/>
            <a:ext cx="9817100" cy="3949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1900" i="1"/>
            </a:lvl1pPr>
          </a:lstStyle>
          <a:p>
            <a:r>
              <a:t>-Johnny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193800" y="2957750"/>
            <a:ext cx="9810750" cy="561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1700"/>
              </a:spcBef>
              <a:buSzTx/>
              <a:buNone/>
              <a:defRPr sz="2200"/>
            </a:lvl1pPr>
          </a:lstStyle>
          <a:p>
            <a:r>
              <a:t>“Type a quote here.”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65034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0" y="-2032000"/>
            <a:ext cx="12192000" cy="90140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932353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23180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21C2-B85F-435F-8DF3-C714A547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9FE38-24D5-4D5F-A92E-E4F8B23F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9DF69-BE29-4038-9744-17BFC57B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9496F-64EC-46E7-97F0-BCB7E79F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F19E0-8FE3-45E8-A227-D74EEF1A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B1926-56F3-40BC-A03F-62B9694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FE2B6-07A4-4AA0-9BCE-204E13DA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6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266A-CB24-44C5-B2E8-01142084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9283"/>
            <a:ext cx="4603963" cy="2572489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DBD1-7133-47A5-A771-2CEA1853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96" y="549283"/>
            <a:ext cx="4455517" cy="531970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729F-B24D-424E-B067-003B0601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296498"/>
            <a:ext cx="4603963" cy="2572489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7323-5497-426C-9DD9-3CF69E88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D7667-4D25-40AF-9D6D-FCB2C21E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50918-EDF8-47A5-BEA8-AC9A7A15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0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5D2B-FAFB-4BC9-A917-610FDCD0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4608576" cy="2569464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6A694-5302-42BE-8A7A-6007C10F8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952" y="552783"/>
            <a:ext cx="4663440" cy="53082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481C-81D6-4329-8203-70B3FCC3F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9" y="3300984"/>
            <a:ext cx="4608576" cy="2569464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6C12-26C4-4DF7-B013-56D0849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2F307-FB97-40EC-8517-E6F351B3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1B397-305A-42B7-A763-829634B9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BD48A-4D17-4225-AC4D-67B4C686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4A2B-77AF-4E51-B0C1-0D361EF8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C2F5-57CA-4152-A766-8F877538F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7C3A7-D6F6-4D38-A7C3-B72967BB81A6}" type="datetime1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5FB5-D02B-4BB9-8B8B-D1A11CFE8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44FF-6F88-4090-A77F-499DF9AAE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32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4AEDE-F25F-43E6-A2C4-7FFF41074990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793C08-EF4C-422B-A728-6C717C47DF6F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825BC6-56A8-46DE-8037-A9A577624B0D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6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23" r:id="rId6"/>
    <p:sldLayoutId id="2147483718" r:id="rId7"/>
    <p:sldLayoutId id="2147483719" r:id="rId8"/>
    <p:sldLayoutId id="2147483720" r:id="rId9"/>
    <p:sldLayoutId id="2147483722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0FE2824-C2A0-4931-BB32-60B24BDBB3CC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F8A396-618E-AAAC-4A19-3A217F466349}"/>
              </a:ext>
            </a:extLst>
          </p:cNvPr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0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8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74700" y="2628900"/>
            <a:ext cx="10642600" cy="1600200"/>
          </a:xfrm>
          <a:prstGeom prst="rect">
            <a:avLst/>
          </a:prstGeom>
          <a:ln w="12700">
            <a:miter lim="400000"/>
          </a:ln>
          <a:effectLst>
            <a:outerShdw blurRad="25400" dist="12700" dir="5400000" rotWithShape="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74700" y="577850"/>
            <a:ext cx="10642600" cy="5695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324600"/>
            <a:ext cx="298159" cy="287258"/>
          </a:xfrm>
          <a:prstGeom prst="rect">
            <a:avLst/>
          </a:prstGeom>
          <a:ln w="12700">
            <a:miter lim="400000"/>
          </a:ln>
          <a:effectLst>
            <a:outerShdw blurRad="12700" dist="12700" dir="5400000" rotWithShape="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12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109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transition spd="med"/>
  <p:txStyles>
    <p:titleStyle>
      <a:lvl1pPr marL="0" marR="0" indent="0" algn="ctr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250" baseline="0">
          <a:solidFill>
            <a:srgbClr val="151A0A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0" algn="ctr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250" baseline="0">
          <a:solidFill>
            <a:srgbClr val="151A0A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0" algn="ctr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250" baseline="0">
          <a:solidFill>
            <a:srgbClr val="151A0A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0" algn="ctr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250" baseline="0">
          <a:solidFill>
            <a:srgbClr val="151A0A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0" algn="ctr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250" baseline="0">
          <a:solidFill>
            <a:srgbClr val="151A0A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0" algn="ctr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250" baseline="0">
          <a:solidFill>
            <a:srgbClr val="151A0A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0" algn="ctr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250" baseline="0">
          <a:solidFill>
            <a:srgbClr val="151A0A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0" algn="ctr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250" baseline="0">
          <a:solidFill>
            <a:srgbClr val="151A0A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0" algn="ctr" defTabSz="41275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250" baseline="0">
          <a:solidFill>
            <a:srgbClr val="151A0A">
              <a:alpha val="69000"/>
            </a:srgbClr>
          </a:solidFill>
          <a:effectLst>
            <a:outerShdw blurRad="25400" dist="12700" dir="16200000" rotWithShape="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351824" marR="0" indent="-351824" algn="l" defTabSz="412750" rtl="0" latinLnBrk="0">
        <a:lnSpc>
          <a:spcPct val="120000"/>
        </a:lnSpc>
        <a:spcBef>
          <a:spcPts val="365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2500" b="0" i="0" u="none" strike="noStrike" cap="none" spc="0" baseline="0"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612174" marR="0" indent="-351824" algn="l" defTabSz="412750" rtl="0" latinLnBrk="0">
        <a:lnSpc>
          <a:spcPct val="120000"/>
        </a:lnSpc>
        <a:spcBef>
          <a:spcPts val="365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2500" b="0" i="0" u="none" strike="noStrike" cap="none" spc="0" baseline="0"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816552" marR="0" indent="-295852" algn="l" defTabSz="412750" rtl="0" latinLnBrk="0">
        <a:lnSpc>
          <a:spcPct val="120000"/>
        </a:lnSpc>
        <a:spcBef>
          <a:spcPts val="365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2500" b="0" i="0" u="none" strike="noStrike" cap="none" spc="0" baseline="0"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1076902" marR="0" indent="-295852" algn="l" defTabSz="412750" rtl="0" latinLnBrk="0">
        <a:lnSpc>
          <a:spcPct val="120000"/>
        </a:lnSpc>
        <a:spcBef>
          <a:spcPts val="365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2500" b="0" i="0" u="none" strike="noStrike" cap="none" spc="0" baseline="0"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1337252" marR="0" indent="-295852" algn="l" defTabSz="412750" rtl="0" latinLnBrk="0">
        <a:lnSpc>
          <a:spcPct val="120000"/>
        </a:lnSpc>
        <a:spcBef>
          <a:spcPts val="365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2500" b="0" i="0" u="none" strike="noStrike" cap="none" spc="0" baseline="0"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1597602" marR="0" indent="-295852" algn="l" defTabSz="412750" rtl="0" latinLnBrk="0">
        <a:lnSpc>
          <a:spcPct val="120000"/>
        </a:lnSpc>
        <a:spcBef>
          <a:spcPts val="365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2500" b="0" i="0" u="none" strike="noStrike" cap="none" spc="0" baseline="0"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1857952" marR="0" indent="-295852" algn="l" defTabSz="412750" rtl="0" latinLnBrk="0">
        <a:lnSpc>
          <a:spcPct val="120000"/>
        </a:lnSpc>
        <a:spcBef>
          <a:spcPts val="365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2500" b="0" i="0" u="none" strike="noStrike" cap="none" spc="0" baseline="0"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2118302" marR="0" indent="-295852" algn="l" defTabSz="412750" rtl="0" latinLnBrk="0">
        <a:lnSpc>
          <a:spcPct val="120000"/>
        </a:lnSpc>
        <a:spcBef>
          <a:spcPts val="365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2500" b="0" i="0" u="none" strike="noStrike" cap="none" spc="0" baseline="0"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2378652" marR="0" indent="-295852" algn="l" defTabSz="412750" rtl="0" latinLnBrk="0">
        <a:lnSpc>
          <a:spcPct val="120000"/>
        </a:lnSpc>
        <a:spcBef>
          <a:spcPts val="3650"/>
        </a:spcBef>
        <a:spcAft>
          <a:spcPts val="0"/>
        </a:spcAft>
        <a:buClrTx/>
        <a:buSzPct val="35000"/>
        <a:buFontTx/>
        <a:buBlip>
          <a:blip r:embed="rId15"/>
        </a:buBlip>
        <a:tabLst/>
        <a:defRPr sz="2500" b="0" i="0" u="none" strike="noStrike" cap="none" spc="0" baseline="0">
          <a:solidFill>
            <a:srgbClr val="4F5C3F"/>
          </a:solidFill>
          <a:effectLst>
            <a:outerShdw blurRad="25400" dist="12700" rotWithShape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programming-is-an-art-text-code-python-computer-python-programming-wallpaper-srfia/download/3840x2160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ople-working-in-the-office-7438107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pixabay.com/en/arrow-business-crisis-decline-15655/" TargetMode="Externa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6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How does a person’s salary compare to their years of experience? (PT.1)"/>
          <p:cNvSpPr txBox="1">
            <a:spLocks noGrp="1"/>
          </p:cNvSpPr>
          <p:nvPr>
            <p:ph type="ctrTitle"/>
          </p:nvPr>
        </p:nvSpPr>
        <p:spPr>
          <a:xfrm>
            <a:off x="774699" y="2625482"/>
            <a:ext cx="10642601" cy="1828419"/>
          </a:xfrm>
          <a:prstGeom prst="rect">
            <a:avLst/>
          </a:prstGeom>
        </p:spPr>
        <p:txBody>
          <a:bodyPr>
            <a:noAutofit/>
          </a:bodyPr>
          <a:lstStyle>
            <a:lvl1pPr defTabSz="726440">
              <a:defRPr sz="8800" spc="440">
                <a:effectLst>
                  <a:outerShdw blurRad="22352" dist="11176" dir="16200000" rotWithShape="0">
                    <a:srgbClr val="3A3A3A">
                      <a:alpha val="35000"/>
                    </a:srgbClr>
                  </a:outerShdw>
                </a:effectLst>
              </a:defRPr>
            </a:lvl1pPr>
          </a:lstStyle>
          <a:p>
            <a:r>
              <a:rPr sz="4800" dirty="0"/>
              <a:t>How does a person’s salary compare to their years of experience? (PT.1)</a:t>
            </a:r>
          </a:p>
        </p:txBody>
      </p:sp>
      <p:sp>
        <p:nvSpPr>
          <p:cNvPr id="122" name="By: Sarah"/>
          <p:cNvSpPr txBox="1">
            <a:spLocks noGrp="1"/>
          </p:cNvSpPr>
          <p:nvPr>
            <p:ph type="subTitle" sz="quarter" idx="1"/>
          </p:nvPr>
        </p:nvSpPr>
        <p:spPr>
          <a:xfrm>
            <a:off x="774700" y="4453901"/>
            <a:ext cx="10642601" cy="606759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defTabSz="321945">
              <a:defRPr sz="3432">
                <a:effectLst>
                  <a:outerShdw blurRad="19812" dist="9906" rotWithShape="0">
                    <a:srgbClr val="FFFFFF">
                      <a:alpha val="45000"/>
                    </a:srgbClr>
                  </a:outerShdw>
                </a:effectLst>
              </a:defRPr>
            </a:pPr>
            <a:endParaRPr/>
          </a:p>
          <a:p>
            <a:pPr defTabSz="321945">
              <a:defRPr sz="3432">
                <a:effectLst>
                  <a:outerShdw blurRad="19812" dist="9906" rotWithShape="0">
                    <a:srgbClr val="FFFFFF">
                      <a:alpha val="45000"/>
                    </a:srgbClr>
                  </a:outerShdw>
                </a:effectLst>
              </a:defRPr>
            </a:pPr>
            <a:r>
              <a:t>By: Sarah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56" y="486184"/>
            <a:ext cx="5397237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0-5 </a:t>
            </a:r>
            <a:r>
              <a:rPr lang="en-US" sz="1800" dirty="0" err="1"/>
              <a:t>yrs</a:t>
            </a:r>
            <a:r>
              <a:rPr lang="en-US" sz="1800" dirty="0"/>
              <a:t> little above 4,000</a:t>
            </a:r>
            <a:br>
              <a:rPr lang="en-US" sz="1800" dirty="0"/>
            </a:br>
            <a:r>
              <a:rPr lang="en-US" sz="1800" dirty="0"/>
              <a:t>6-10 </a:t>
            </a:r>
            <a:r>
              <a:rPr lang="en-US" sz="1800" dirty="0" err="1"/>
              <a:t>yrs</a:t>
            </a:r>
            <a:r>
              <a:rPr lang="en-US" sz="1800" dirty="0"/>
              <a:t> slightly decrease</a:t>
            </a:r>
            <a:br>
              <a:rPr lang="en-US" sz="1800" dirty="0"/>
            </a:br>
            <a:r>
              <a:rPr lang="en-US" sz="1800" dirty="0"/>
              <a:t>11-17 </a:t>
            </a:r>
            <a:r>
              <a:rPr lang="en-US" sz="1800" dirty="0" err="1"/>
              <a:t>yrs</a:t>
            </a:r>
            <a:r>
              <a:rPr lang="en-US" sz="1800" dirty="0"/>
              <a:t> highest amount for experience</a:t>
            </a:r>
            <a:br>
              <a:rPr lang="en-US" sz="1800" dirty="0"/>
            </a:br>
            <a:r>
              <a:rPr lang="en-US" sz="1800" dirty="0"/>
              <a:t>17-20 drops slightly lower then 6-10yrs of experience</a:t>
            </a:r>
            <a:endParaRPr lang="en-US" sz="1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4" name="Content Placeholder 33" descr="A picture containing text&#10;&#10;Description automatically generated">
            <a:extLst>
              <a:ext uri="{FF2B5EF4-FFF2-40B4-BE49-F238E27FC236}">
                <a16:creationId xmlns:a16="http://schemas.microsoft.com/office/drawing/2014/main" id="{78FA7144-F2C6-EE18-E323-FF3807F4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100" y="723896"/>
            <a:ext cx="4555700" cy="2482856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Placeholder 29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959E9830-81EB-67D9-7247-23CCA1DADA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950" r="20950"/>
          <a:stretch>
            <a:fillRect/>
          </a:stretch>
        </p:blipFill>
        <p:spPr>
          <a:xfrm>
            <a:off x="6798100" y="3526029"/>
            <a:ext cx="2738005" cy="273329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50" name="Arc 49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504802" flipH="1">
            <a:off x="6443172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9/3/20XX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1" name="Content Placeholder 50" descr="Chart, bar chart&#10;&#10;Description automatically generated">
            <a:extLst>
              <a:ext uri="{FF2B5EF4-FFF2-40B4-BE49-F238E27FC236}">
                <a16:creationId xmlns:a16="http://schemas.microsoft.com/office/drawing/2014/main" id="{12A03A50-C805-4D7C-DBA5-BD05660F1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0544" y="1825625"/>
            <a:ext cx="5803900" cy="4352925"/>
          </a:xfrm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CC90B11-F535-4D7C-84A3-2CF98B9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5A4B-8B74-6EEB-DF08-7EF6B63C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>
            <a:normAutofit/>
          </a:bodyPr>
          <a:lstStyle/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r>
              <a:rPr lang="en-US" dirty="0"/>
              <a:t> </a:t>
            </a:r>
          </a:p>
          <a:p>
            <a:r>
              <a:rPr lang="en-US" dirty="0"/>
              <a:t>order=['0-5','6-10','11-17','17-20']</a:t>
            </a:r>
          </a:p>
          <a:p>
            <a:r>
              <a:rPr lang="en-US" dirty="0"/>
              <a:t>GP= </a:t>
            </a:r>
            <a:r>
              <a:rPr lang="en-US" dirty="0" err="1"/>
              <a:t>df.set_index</a:t>
            </a:r>
            <a:r>
              <a:rPr lang="en-US" dirty="0"/>
              <a:t>('Year bin').</a:t>
            </a:r>
            <a:r>
              <a:rPr lang="en-US" dirty="0" err="1"/>
              <a:t>groupby</a:t>
            </a:r>
            <a:r>
              <a:rPr lang="en-US" dirty="0"/>
              <a:t> ("Year bin").mean()['</a:t>
            </a:r>
            <a:r>
              <a:rPr lang="en-US" dirty="0" err="1"/>
              <a:t>sal</a:t>
            </a:r>
            <a:r>
              <a:rPr lang="en-US" dirty="0"/>
              <a:t>'].</a:t>
            </a:r>
            <a:r>
              <a:rPr lang="en-US" dirty="0" err="1"/>
              <a:t>reset_index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GP</a:t>
            </a:r>
          </a:p>
          <a:p>
            <a:r>
              <a:rPr lang="en-US" dirty="0" err="1"/>
              <a:t>sns.barplot</a:t>
            </a:r>
            <a:r>
              <a:rPr lang="en-US" dirty="0"/>
              <a:t>(x= 'Year bin', data =</a:t>
            </a:r>
            <a:r>
              <a:rPr lang="en-US" dirty="0" err="1"/>
              <a:t>GP,order</a:t>
            </a:r>
            <a:r>
              <a:rPr lang="en-US" dirty="0"/>
              <a:t> = </a:t>
            </a:r>
            <a:r>
              <a:rPr lang="en-US" dirty="0" err="1"/>
              <a:t>order,y</a:t>
            </a:r>
            <a:r>
              <a:rPr lang="en-US" dirty="0"/>
              <a:t> = "</a:t>
            </a:r>
            <a:r>
              <a:rPr lang="en-US" dirty="0" err="1"/>
              <a:t>sal</a:t>
            </a:r>
            <a:r>
              <a:rPr lang="en-US" dirty="0"/>
              <a:t>")</a:t>
            </a:r>
          </a:p>
          <a:p>
            <a:r>
              <a:rPr lang="en-US" dirty="0" err="1"/>
              <a:t>plt.savefig</a:t>
            </a:r>
            <a:r>
              <a:rPr lang="en-US" dirty="0"/>
              <a:t>("bar chart")</a:t>
            </a:r>
          </a:p>
        </p:txBody>
      </p:sp>
      <p:pic>
        <p:nvPicPr>
          <p:cNvPr id="8" name="Picture 7" descr="A picture containing text, device, gauge">
            <a:extLst>
              <a:ext uri="{FF2B5EF4-FFF2-40B4-BE49-F238E27FC236}">
                <a16:creationId xmlns:a16="http://schemas.microsoft.com/office/drawing/2014/main" id="{A323E2F2-03E1-3378-BFE4-5244F8CD4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6360" y="0"/>
            <a:ext cx="4526783" cy="28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>
            <a:normAutofit/>
          </a:bodyPr>
          <a:lstStyle/>
          <a:p>
            <a:r>
              <a:rPr lang="en-US" sz="1600" dirty="0"/>
              <a:t> </a:t>
            </a:r>
            <a:r>
              <a:rPr lang="en-US" sz="2000" dirty="0"/>
              <a:t>Top 3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Functional Areas </a:t>
            </a:r>
            <a:r>
              <a:rPr lang="en-US" sz="2000" dirty="0"/>
              <a:t>and how much they make with       so many years of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experience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6A345FA-1193-BC2D-C427-C127613F8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6833" y="1791478"/>
            <a:ext cx="6625167" cy="5066522"/>
          </a:xfrm>
        </p:spPr>
      </p:pic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ED65-953C-460C-AF74-574DF4F4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 Line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B4EC-F338-D047-D930-63CFF2B1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DF=</a:t>
            </a:r>
            <a:r>
              <a:rPr lang="en-US" dirty="0" err="1"/>
              <a:t>DF.loc</a:t>
            </a:r>
            <a:r>
              <a:rPr lang="en-US" dirty="0"/>
              <a:t>[ DF['Functional Area'].</a:t>
            </a:r>
            <a:r>
              <a:rPr lang="en-US" dirty="0" err="1"/>
              <a:t>str.contains</a:t>
            </a:r>
            <a:r>
              <a:rPr lang="en-US" dirty="0"/>
              <a:t>('IT Software - Application Programming , Maintenance')| DF['Functional Area'].</a:t>
            </a:r>
            <a:r>
              <a:rPr lang="en-US" dirty="0" err="1"/>
              <a:t>str.contains</a:t>
            </a:r>
            <a:r>
              <a:rPr lang="en-US" dirty="0"/>
              <a:t>('Sales , Retail , Business Development')|DF['Functional Area'].</a:t>
            </a:r>
            <a:r>
              <a:rPr lang="en-US" dirty="0" err="1"/>
              <a:t>str.contains</a:t>
            </a:r>
            <a:r>
              <a:rPr lang="en-US" dirty="0"/>
              <a:t>('ITES , BPO , KPO , LPO , Customer Service , Operations')]</a:t>
            </a:r>
          </a:p>
          <a:p>
            <a:r>
              <a:rPr lang="en-US" dirty="0"/>
              <a:t>DF</a:t>
            </a:r>
          </a:p>
          <a:p>
            <a:r>
              <a:rPr lang="en-US" dirty="0" err="1"/>
              <a:t>sns.lineplot</a:t>
            </a:r>
            <a:r>
              <a:rPr lang="en-US" dirty="0"/>
              <a:t>(data=DF, x="Year bin", y= "</a:t>
            </a:r>
            <a:r>
              <a:rPr lang="en-US" dirty="0" err="1"/>
              <a:t>sal</a:t>
            </a:r>
            <a:r>
              <a:rPr lang="en-US" dirty="0"/>
              <a:t>",hue='Functional Area') </a:t>
            </a:r>
          </a:p>
          <a:p>
            <a:r>
              <a:rPr lang="en-US" dirty="0" err="1"/>
              <a:t>plt.savefig</a:t>
            </a:r>
            <a:r>
              <a:rPr lang="en-US" dirty="0"/>
              <a:t>("line chart")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9F136-7E21-2E1E-71C1-142B28276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9/3/20XX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90F24-0E50-1F8F-6121-5CA277E7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7FAC7-E48A-3884-89E4-0CE91EC06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15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over all average salary is more when workers start careers, but salary tends to decrease after a few years then increases slightly then decreases with the most experience.</a:t>
            </a:r>
          </a:p>
          <a:p>
            <a:r>
              <a:rPr lang="en-US" dirty="0"/>
              <a:t>When data is narrowed down to the top 3 Functional Area, salary increases with years of experience in these targeted careers.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01975C7-D604-4AD4-85CC-2EFC92D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Placeholder 6" descr="A group of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610ED0A0-B00C-8BAC-C7B4-77D4C60106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003" r="11003"/>
          <a:stretch>
            <a:fillRect/>
          </a:stretch>
        </p:blipFill>
        <p:spPr/>
      </p:pic>
      <p:pic>
        <p:nvPicPr>
          <p:cNvPr id="16" name="Picture Placeholder 15" descr="Shape, map, arrow">
            <a:extLst>
              <a:ext uri="{FF2B5EF4-FFF2-40B4-BE49-F238E27FC236}">
                <a16:creationId xmlns:a16="http://schemas.microsoft.com/office/drawing/2014/main" id="{E434ED35-9772-E061-972D-A1BB2F3A0A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126" r="11126"/>
          <a:stretch>
            <a:fillRect/>
          </a:stretch>
        </p:blipFill>
        <p:spPr>
          <a:xfrm>
            <a:off x="7869733" y="2797632"/>
            <a:ext cx="4224933" cy="4060368"/>
          </a:xfrm>
        </p:spPr>
      </p:pic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128" y="1033473"/>
            <a:ext cx="3236976" cy="406908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masis MT Pro Black" panose="020B0604020202020204" pitchFamily="18" charset="0"/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Salaries Based on Industry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Comparing salaries between 6 diverse careers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Salary per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Acounting</a:t>
            </a:r>
            <a:r>
              <a:rPr lang="en-US" dirty="0"/>
              <a:t> -$4.022.00</a:t>
            </a:r>
          </a:p>
          <a:p>
            <a:r>
              <a:rPr lang="en-US" dirty="0"/>
              <a:t>Banking - $3,825.00</a:t>
            </a:r>
          </a:p>
          <a:p>
            <a:r>
              <a:rPr lang="en-US" dirty="0"/>
              <a:t>Pharma - $5,319.00</a:t>
            </a:r>
          </a:p>
          <a:p>
            <a:r>
              <a:rPr lang="en-US" dirty="0"/>
              <a:t>Education - $4,093.00</a:t>
            </a:r>
          </a:p>
          <a:p>
            <a:r>
              <a:rPr lang="en-US" dirty="0"/>
              <a:t>Advertising - $3,935.00</a:t>
            </a:r>
          </a:p>
          <a:p>
            <a:r>
              <a:rPr lang="en-US" dirty="0"/>
              <a:t>IT-Software - $4,260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8ADB543C-9925-BF52-020D-C8124A090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08" y="2282825"/>
            <a:ext cx="5202669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9C83-639F-70F0-E575-F2D29573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Salaries by Field</a:t>
            </a:r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0CD123B2-0DE5-9DA2-700D-294503F34A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695575"/>
            <a:ext cx="3925194" cy="2934369"/>
          </a:xfr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3CA065C-D250-486B-DB36-30437EAFFB5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607175" y="2667000"/>
          <a:ext cx="4895850" cy="2595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47925">
                  <a:extLst>
                    <a:ext uri="{9D8B030D-6E8A-4147-A177-3AD203B41FA5}">
                      <a16:colId xmlns:a16="http://schemas.microsoft.com/office/drawing/2014/main" val="105286560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1303406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21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$3,956.00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23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$3,655.00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38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Pharma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$5,314.00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35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$3,523.00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20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Advertising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$3,579.50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05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IT-Software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$4,434.00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88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8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IT-Software is by far the largest industry and accounts for over three fourths the job market</a:t>
            </a:r>
          </a:p>
        </p:txBody>
      </p:sp>
      <p:graphicFrame>
        <p:nvGraphicFramePr>
          <p:cNvPr id="6" name="Content Placeholder 2" descr="Clustered column chart showing the values of 3 series for 4 categories"/>
          <p:cNvGraphicFramePr>
            <a:graphicFrameLocks noGrp="1"/>
          </p:cNvGraphicFramePr>
          <p:nvPr>
            <p:ph idx="1"/>
          </p:nvPr>
        </p:nvGraphicFramePr>
        <p:xfrm>
          <a:off x="1484313" y="2667000"/>
          <a:ext cx="1001871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% of min years of experience"/>
          <p:cNvSpPr txBox="1">
            <a:spLocks noGrp="1"/>
          </p:cNvSpPr>
          <p:nvPr>
            <p:ph type="title"/>
          </p:nvPr>
        </p:nvSpPr>
        <p:spPr>
          <a:xfrm>
            <a:off x="2665476" y="340761"/>
            <a:ext cx="6861048" cy="817078"/>
          </a:xfrm>
          <a:prstGeom prst="rect">
            <a:avLst/>
          </a:prstGeom>
        </p:spPr>
        <p:txBody>
          <a:bodyPr>
            <a:noAutofit/>
          </a:bodyPr>
          <a:lstStyle>
            <a:lvl1pPr defTabSz="495300">
              <a:defRPr sz="6000" spc="300">
                <a:effectLst>
                  <a:outerShdw blurRad="15240" dist="1524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rPr sz="3600" dirty="0"/>
              <a:t>% of min years of experience</a:t>
            </a:r>
          </a:p>
        </p:txBody>
      </p:sp>
      <p:sp>
        <p:nvSpPr>
          <p:cNvPr id="125" name="0-5 min years of experience = 390 people…"/>
          <p:cNvSpPr txBox="1">
            <a:spLocks noGrp="1"/>
          </p:cNvSpPr>
          <p:nvPr>
            <p:ph type="body" sz="half" idx="1"/>
          </p:nvPr>
        </p:nvSpPr>
        <p:spPr>
          <a:xfrm>
            <a:off x="1079282" y="1946275"/>
            <a:ext cx="5086351" cy="4375151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>
              <a:buBlip>
                <a:blip r:embed="rId2"/>
              </a:buBlip>
              <a:defRPr sz="4100"/>
            </a:pPr>
            <a:r>
              <a:rPr dirty="0"/>
              <a:t>0-5 min years of experience = 390 people</a:t>
            </a:r>
          </a:p>
          <a:p>
            <a:pPr marL="0" lvl="2" indent="0">
              <a:buSzTx/>
              <a:buNone/>
              <a:defRPr sz="4100"/>
            </a:pPr>
            <a:r>
              <a:rPr dirty="0"/>
              <a:t>             </a:t>
            </a:r>
            <a:r>
              <a:rPr sz="1550" dirty="0"/>
              <a:t>A majority of the population is in this category</a:t>
            </a:r>
          </a:p>
          <a:p>
            <a:pPr>
              <a:buBlip>
                <a:blip r:embed="rId2"/>
              </a:buBlip>
              <a:defRPr sz="4100"/>
            </a:pPr>
            <a:r>
              <a:rPr dirty="0"/>
              <a:t>6-10 min years of experience = 51 people</a:t>
            </a:r>
          </a:p>
          <a:p>
            <a:pPr>
              <a:buBlip>
                <a:blip r:embed="rId2"/>
              </a:buBlip>
              <a:defRPr sz="4100"/>
            </a:pPr>
            <a:r>
              <a:rPr dirty="0"/>
              <a:t>11-17 min years of experience = 17 people</a:t>
            </a:r>
          </a:p>
          <a:p>
            <a:pPr>
              <a:buBlip>
                <a:blip r:embed="rId2"/>
              </a:buBlip>
              <a:defRPr sz="4100"/>
            </a:pPr>
            <a:r>
              <a:rPr dirty="0"/>
              <a:t>17-20 min years of experience = 1 person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121" y="1924359"/>
            <a:ext cx="4904958" cy="441898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rrow"/>
          <p:cNvSpPr/>
          <p:nvPr/>
        </p:nvSpPr>
        <p:spPr>
          <a:xfrm>
            <a:off x="1171240" y="3314814"/>
            <a:ext cx="635001" cy="349067"/>
          </a:xfrm>
          <a:prstGeom prst="rightArrow">
            <a:avLst>
              <a:gd name="adj1" fmla="val 32000"/>
              <a:gd name="adj2" fmla="val 116425"/>
            </a:avLst>
          </a:prstGeom>
          <a:blipFill>
            <a:blip r:embed="rId4"/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>
                <a:solidFill>
                  <a:srgbClr val="F3F1DF"/>
                </a:solidFill>
                <a:effectLst/>
              </a:defRPr>
            </a:pPr>
            <a:endParaRPr sz="2200" kern="0">
              <a:solidFill>
                <a:srgbClr val="F3F1DF"/>
              </a:solidFill>
              <a:latin typeface="Georgia"/>
              <a:sym typeface="Georgia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838200"/>
          </a:xfrm>
        </p:spPr>
        <p:txBody>
          <a:bodyPr/>
          <a:lstStyle/>
          <a:p>
            <a:r>
              <a:rPr lang="en-US" dirty="0"/>
              <a:t>Side by Side Comparison of Ranges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1" y="1447800"/>
            <a:ext cx="4343400" cy="3124201"/>
          </a:xfrm>
        </p:spPr>
        <p:txBody>
          <a:bodyPr/>
          <a:lstStyle/>
          <a:p>
            <a:r>
              <a:rPr lang="en-US" dirty="0"/>
              <a:t>Education has the largest range of salary</a:t>
            </a:r>
          </a:p>
          <a:p>
            <a:r>
              <a:rPr lang="en-US" dirty="0"/>
              <a:t>Accounting has the smallest range</a:t>
            </a:r>
          </a:p>
          <a:p>
            <a:r>
              <a:rPr lang="en-US" dirty="0"/>
              <a:t>Beside Pharma the median salary is very similar</a:t>
            </a: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sz="half" idx="2"/>
          </p:nvPr>
        </p:nvGraphicFramePr>
        <p:xfrm>
          <a:off x="6607175" y="2667000"/>
          <a:ext cx="4895850" cy="22891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 marL="89016" marR="890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marL="89016" marR="890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marL="89016" marR="8901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 marL="89016" marR="890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marL="89016" marR="890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marL="89016" marR="8901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 marL="89016" marR="890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marL="89016" marR="890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marL="89016" marR="890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2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 marL="89016" marR="890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marL="89016" marR="890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marL="89016" marR="890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C2A3C97-00CC-90A8-B078-BBC08DC46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30288"/>
            <a:ext cx="6302740" cy="5562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5920D187-CB93-2A4B-1E17-7C4519B69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57200"/>
            <a:ext cx="94773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3661975-9274-5C98-3B6F-5B413C9E4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95300"/>
            <a:ext cx="8692772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6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9536C5B-6B21-56F0-4382-623D561FD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57" y="228600"/>
            <a:ext cx="81234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6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lack">
            <a:extLst>
              <a:ext uri="{FF2B5EF4-FFF2-40B4-BE49-F238E27FC236}">
                <a16:creationId xmlns:a16="http://schemas.microsoft.com/office/drawing/2014/main" id="{56610276-AEC4-4F9F-8F19-EBC8B8B8F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D5A1A58B-55F0-D04D-056A-942EAC100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670" r="-1" b="695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8" name="Main Frame">
            <a:extLst>
              <a:ext uri="{FF2B5EF4-FFF2-40B4-BE49-F238E27FC236}">
                <a16:creationId xmlns:a16="http://schemas.microsoft.com/office/drawing/2014/main" id="{F82D9B81-57D7-4F0C-AB92-6E390E4E1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ADD09-5353-5E5A-E353-5CC6BC111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663959"/>
            <a:ext cx="6071154" cy="5048547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Where are all the jobs with the highest salaries in India?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766F5-42A2-6995-940A-B17713CC5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7499" y="663959"/>
            <a:ext cx="2659798" cy="504855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Chris</a:t>
            </a:r>
          </a:p>
        </p:txBody>
      </p:sp>
      <p:cxnSp>
        <p:nvCxnSpPr>
          <p:cNvPr id="30" name="Main Horizontal Connector">
            <a:extLst>
              <a:ext uri="{FF2B5EF4-FFF2-40B4-BE49-F238E27FC236}">
                <a16:creationId xmlns:a16="http://schemas.microsoft.com/office/drawing/2014/main" id="{AE3D1161-F2DF-43A9-8376-3DB1403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F444DC-2BF7-4689-B6E1-0F0D0E9C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277100" y="335783"/>
            <a:ext cx="0" cy="5711654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Main Vertical Connector">
            <a:extLst>
              <a:ext uri="{FF2B5EF4-FFF2-40B4-BE49-F238E27FC236}">
                <a16:creationId xmlns:a16="http://schemas.microsoft.com/office/drawing/2014/main" id="{FF393DD8-555D-4D86-9600-299145E0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56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70613-1FAF-55F0-B65B-364A2AAD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669856"/>
            <a:ext cx="5981860" cy="10406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Top Location to search for employment</a:t>
            </a:r>
          </a:p>
        </p:txBody>
      </p:sp>
      <p:cxnSp>
        <p:nvCxnSpPr>
          <p:cNvPr id="29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DB03F3-936C-4FC9-8A4E-9ADA66A9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886564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2FCAA1B-E660-4FFE-8F82-F41F369BD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4510" y="334926"/>
            <a:ext cx="0" cy="155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61797E45-96D8-9F2E-C7A9-B1CFEDA3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7" y="2124003"/>
            <a:ext cx="4681217" cy="3588508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3247C40-B055-641E-4CB2-DCC3FBB00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11" y="2062616"/>
            <a:ext cx="4946091" cy="3747384"/>
          </a:xfrm>
        </p:spPr>
        <p:txBody>
          <a:bodyPr/>
          <a:lstStyle/>
          <a:p>
            <a:r>
              <a:rPr lang="en-US" dirty="0"/>
              <a:t>Top locations in India to look for jobs in order:</a:t>
            </a:r>
          </a:p>
          <a:p>
            <a:pPr lvl="1"/>
            <a:r>
              <a:rPr lang="en-US" dirty="0"/>
              <a:t>Bengaluru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70 </a:t>
            </a:r>
          </a:p>
          <a:p>
            <a:pPr lvl="1"/>
            <a:r>
              <a:rPr lang="en-US" dirty="0"/>
              <a:t>Mumbai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58</a:t>
            </a:r>
          </a:p>
          <a:p>
            <a:pPr lvl="1"/>
            <a:r>
              <a:rPr lang="en-US" dirty="0"/>
              <a:t>Pune </a:t>
            </a:r>
            <a:r>
              <a:rPr lang="en-US" dirty="0">
                <a:sym typeface="Wingdings" pitchFamily="2" charset="2"/>
              </a:rPr>
              <a:t> 45</a:t>
            </a:r>
          </a:p>
          <a:p>
            <a:pPr lvl="1"/>
            <a:r>
              <a:rPr lang="en-US" dirty="0">
                <a:sym typeface="Wingdings" pitchFamily="2" charset="2"/>
              </a:rPr>
              <a:t>Gurgaon  38</a:t>
            </a:r>
          </a:p>
          <a:p>
            <a:pPr lvl="1"/>
            <a:r>
              <a:rPr lang="en-US" dirty="0">
                <a:sym typeface="Wingdings" pitchFamily="2" charset="2"/>
              </a:rPr>
              <a:t>Hyderabad  37</a:t>
            </a:r>
          </a:p>
          <a:p>
            <a:pPr lvl="1"/>
            <a:r>
              <a:rPr lang="en-US" dirty="0">
                <a:sym typeface="Wingdings" pitchFamily="2" charset="2"/>
              </a:rPr>
              <a:t>Kolkata  32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6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70613-1FAF-55F0-B65B-364A2AAD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669856"/>
            <a:ext cx="5981860" cy="10406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Average Salary by Location</a:t>
            </a:r>
          </a:p>
        </p:txBody>
      </p:sp>
      <p:cxnSp>
        <p:nvCxnSpPr>
          <p:cNvPr id="29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DB03F3-936C-4FC9-8A4E-9ADA66A9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886564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2FCAA1B-E660-4FFE-8F82-F41F369BD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4510" y="334926"/>
            <a:ext cx="0" cy="155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57518131-7926-56DD-0C98-EA4CC57313A2}"/>
              </a:ext>
            </a:extLst>
          </p:cNvPr>
          <p:cNvSpPr txBox="1">
            <a:spLocks/>
          </p:cNvSpPr>
          <p:nvPr/>
        </p:nvSpPr>
        <p:spPr>
          <a:xfrm>
            <a:off x="5660511" y="2062616"/>
            <a:ext cx="4946091" cy="3747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Salary:</a:t>
            </a:r>
          </a:p>
          <a:p>
            <a:pPr lvl="1"/>
            <a:r>
              <a:rPr lang="en-US" dirty="0"/>
              <a:t>Mumbai </a:t>
            </a:r>
            <a:r>
              <a:rPr lang="en-US" dirty="0">
                <a:sym typeface="Wingdings" pitchFamily="2" charset="2"/>
              </a:rPr>
              <a:t> $4,476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Kolkata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$4,352</a:t>
            </a:r>
          </a:p>
          <a:p>
            <a:pPr lvl="1"/>
            <a:r>
              <a:rPr lang="en-US" dirty="0"/>
              <a:t>Hyderabad </a:t>
            </a:r>
            <a:r>
              <a:rPr lang="en-US" dirty="0">
                <a:sym typeface="Wingdings" pitchFamily="2" charset="2"/>
              </a:rPr>
              <a:t> $4,243</a:t>
            </a:r>
          </a:p>
          <a:p>
            <a:pPr lvl="1"/>
            <a:r>
              <a:rPr lang="en-US" dirty="0">
                <a:sym typeface="Wingdings" pitchFamily="2" charset="2"/>
              </a:rPr>
              <a:t>Gurgaon  $4,153</a:t>
            </a:r>
          </a:p>
          <a:p>
            <a:pPr lvl="1"/>
            <a:r>
              <a:rPr lang="en-US" dirty="0">
                <a:sym typeface="Wingdings" pitchFamily="2" charset="2"/>
              </a:rPr>
              <a:t>Pune  $4,053</a:t>
            </a:r>
          </a:p>
          <a:p>
            <a:pPr lvl="1"/>
            <a:r>
              <a:rPr lang="en-US" dirty="0">
                <a:sym typeface="Wingdings" pitchFamily="2" charset="2"/>
              </a:rPr>
              <a:t>Bengaluru  $3,969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A377F-808D-5307-90BF-49B0E9A9D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15" y="2081936"/>
            <a:ext cx="4719299" cy="37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93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51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53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55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7ADFA-8093-4683-6593-4B7F6073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669856"/>
            <a:ext cx="5981860" cy="10406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Salary Range By Location</a:t>
            </a:r>
          </a:p>
        </p:txBody>
      </p:sp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FA807B4-84B7-2173-8152-71D9B9A52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1" b="-2"/>
          <a:stretch/>
        </p:blipFill>
        <p:spPr>
          <a:xfrm>
            <a:off x="367744" y="1886565"/>
            <a:ext cx="10386270" cy="4160870"/>
          </a:xfrm>
          <a:prstGeom prst="rect">
            <a:avLst/>
          </a:prstGeom>
        </p:spPr>
      </p:pic>
      <p:sp>
        <p:nvSpPr>
          <p:cNvPr id="70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DB03F3-936C-4FC9-8A4E-9ADA66A9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886564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2FCAA1B-E660-4FFE-8F82-F41F369BD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4510" y="334926"/>
            <a:ext cx="0" cy="155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81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51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53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55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7ADFA-8093-4683-6593-4B7F6073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669856"/>
            <a:ext cx="5981860" cy="10406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Analysis Results</a:t>
            </a:r>
          </a:p>
        </p:txBody>
      </p:sp>
      <p:sp>
        <p:nvSpPr>
          <p:cNvPr id="70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DB03F3-936C-4FC9-8A4E-9ADA66A9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886564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2FCAA1B-E660-4FFE-8F82-F41F369BD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4510" y="334926"/>
            <a:ext cx="0" cy="155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8D79C-E62C-A8A1-3EB9-5441FF14B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Mumbai has the most opportunity to find a job</a:t>
            </a:r>
          </a:p>
          <a:p>
            <a:pPr lvl="2"/>
            <a:r>
              <a:rPr lang="en-US" sz="2800" dirty="0"/>
              <a:t>Total of available positions 58</a:t>
            </a:r>
          </a:p>
          <a:p>
            <a:pPr lvl="1"/>
            <a:r>
              <a:rPr lang="en-US" sz="2800" dirty="0"/>
              <a:t>Mumbai has the highest top end range of salaried positions </a:t>
            </a:r>
          </a:p>
          <a:p>
            <a:pPr lvl="2"/>
            <a:r>
              <a:rPr lang="en-US" sz="2800" dirty="0"/>
              <a:t>Minimum Salary of $3,500 </a:t>
            </a:r>
          </a:p>
          <a:p>
            <a:pPr lvl="2"/>
            <a:r>
              <a:rPr lang="en-US" sz="2800" dirty="0"/>
              <a:t>Maximum Salary of $5,900</a:t>
            </a:r>
          </a:p>
          <a:p>
            <a:pPr lvl="1"/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3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0CBAF-5608-49B0-9AD8-5A1FC2551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489000" cy="1128822"/>
          </a:xfrm>
        </p:spPr>
        <p:txBody>
          <a:bodyPr>
            <a:normAutofit fontScale="90000"/>
          </a:bodyPr>
          <a:lstStyle/>
          <a:p>
            <a:r>
              <a:rPr lang="en-US" dirty="0"/>
              <a:t>Map Visualization Setup Avg. Salary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EEA760-149C-99FF-C9AB-2243CCE68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96199"/>
            <a:ext cx="3480354" cy="3747384"/>
          </a:xfrm>
        </p:spPr>
        <p:txBody>
          <a:bodyPr>
            <a:normAutofit/>
          </a:bodyPr>
          <a:lstStyle/>
          <a:p>
            <a:r>
              <a:rPr lang="en-US" dirty="0"/>
              <a:t>Created two data frames </a:t>
            </a:r>
          </a:p>
          <a:p>
            <a:pPr lvl="1"/>
            <a:r>
              <a:rPr lang="en-US" dirty="0"/>
              <a:t>Average Salary grouped by location</a:t>
            </a:r>
          </a:p>
          <a:p>
            <a:pPr lvl="1"/>
            <a:r>
              <a:rPr lang="en-US" dirty="0"/>
              <a:t>Original Data frame </a:t>
            </a:r>
          </a:p>
          <a:p>
            <a:r>
              <a:rPr lang="en-US" dirty="0"/>
              <a:t>Merged data frame </a:t>
            </a:r>
          </a:p>
          <a:p>
            <a:r>
              <a:rPr lang="en-US" dirty="0"/>
              <a:t>Removed duplicates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8A0FDB5-1C72-CF7B-B374-46C2137B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23" y="2263662"/>
            <a:ext cx="5281062" cy="3445892"/>
          </a:xfrm>
          <a:prstGeom prst="rect">
            <a:avLst/>
          </a:prstGeom>
        </p:spPr>
      </p:pic>
      <p:cxnSp>
        <p:nvCxnSpPr>
          <p:cNvPr id="14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497C19-989F-45AC-8DFC-261F364C6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16952"/>
            <a:ext cx="0" cy="41304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060AD3-5768-4FC8-8FD9-0580733F1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6952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5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ange of salary based on min years of experience"/>
          <p:cNvSpPr txBox="1">
            <a:spLocks noGrp="1"/>
          </p:cNvSpPr>
          <p:nvPr>
            <p:ph type="title"/>
          </p:nvPr>
        </p:nvSpPr>
        <p:spPr>
          <a:xfrm>
            <a:off x="2380385" y="254668"/>
            <a:ext cx="7431231" cy="989264"/>
          </a:xfrm>
          <a:prstGeom prst="rect">
            <a:avLst/>
          </a:prstGeom>
        </p:spPr>
        <p:txBody>
          <a:bodyPr>
            <a:noAutofit/>
          </a:bodyPr>
          <a:lstStyle>
            <a:lvl1pPr defTabSz="643889">
              <a:defRPr sz="6786" spc="339">
                <a:effectLst>
                  <a:outerShdw blurRad="19812" dist="19812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rPr sz="3600" dirty="0"/>
              <a:t>range of salary based on min years of experience</a:t>
            </a:r>
          </a:p>
        </p:txBody>
      </p:sp>
      <p:sp>
        <p:nvSpPr>
          <p:cNvPr id="130" name="The category for a minimum of 17-20 years of experience shows the lowest median.…"/>
          <p:cNvSpPr txBox="1">
            <a:spLocks noGrp="1"/>
          </p:cNvSpPr>
          <p:nvPr>
            <p:ph type="body" sz="half" idx="1"/>
          </p:nvPr>
        </p:nvSpPr>
        <p:spPr>
          <a:xfrm>
            <a:off x="762000" y="1949450"/>
            <a:ext cx="4429871" cy="437515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03413" indent="-303413" defTabSz="404495">
              <a:spcBef>
                <a:spcPts val="2450"/>
              </a:spcBef>
              <a:defRPr sz="4312">
                <a:effectLst>
                  <a:outerShdw blurRad="24892" dist="12446" rotWithShape="0">
                    <a:srgbClr val="FFFFFF">
                      <a:alpha val="45000"/>
                    </a:srgbClr>
                  </a:outerShdw>
                </a:effectLst>
              </a:defRPr>
            </a:pPr>
            <a:r>
              <a:t>The category for a minimum of 17-20 years of experience shows the lowest median.</a:t>
            </a:r>
          </a:p>
          <a:p>
            <a:pPr marL="303413" indent="-303413" defTabSz="404495">
              <a:spcBef>
                <a:spcPts val="2450"/>
              </a:spcBef>
              <a:defRPr sz="4312">
                <a:effectLst>
                  <a:outerShdw blurRad="24892" dist="12446" rotWithShape="0">
                    <a:srgbClr val="FFFFFF">
                      <a:alpha val="45000"/>
                    </a:srgbClr>
                  </a:outerShdw>
                </a:effectLst>
              </a:defRPr>
            </a:pPr>
            <a:r>
              <a:t>While the median is the highest in the 11-17 category, it also has the largest range. </a:t>
            </a:r>
          </a:p>
          <a:p>
            <a:pPr marL="303413" indent="-303413" defTabSz="404495">
              <a:spcBef>
                <a:spcPts val="2450"/>
              </a:spcBef>
              <a:defRPr sz="4312">
                <a:effectLst>
                  <a:outerShdw blurRad="24892" dist="12446" rotWithShape="0">
                    <a:srgbClr val="FFFFFF">
                      <a:alpha val="45000"/>
                    </a:srgbClr>
                  </a:outerShdw>
                </a:effectLst>
              </a:defRPr>
            </a:pPr>
            <a:r>
              <a:t>Those who have a minimum of 0-5 years of experience earn a higher salary than those who have a minimum of 6-10.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987" y="2031259"/>
            <a:ext cx="5848266" cy="4205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13C74-2C48-3CCD-69B7-16619E3C0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489000" cy="1128822"/>
          </a:xfrm>
        </p:spPr>
        <p:txBody>
          <a:bodyPr>
            <a:normAutofit/>
          </a:bodyPr>
          <a:lstStyle/>
          <a:p>
            <a:r>
              <a:rPr lang="en-US" dirty="0"/>
              <a:t>Pandas Boxplot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B350A9-10C0-4D76-F4C1-3785101FC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96199"/>
            <a:ext cx="3480354" cy="3747384"/>
          </a:xfrm>
        </p:spPr>
        <p:txBody>
          <a:bodyPr>
            <a:normAutofit/>
          </a:bodyPr>
          <a:lstStyle/>
          <a:p>
            <a:r>
              <a:rPr lang="en-US" dirty="0"/>
              <a:t>Created data frame </a:t>
            </a:r>
          </a:p>
          <a:p>
            <a:r>
              <a:rPr lang="en-US" dirty="0"/>
              <a:t>Group by Location </a:t>
            </a:r>
          </a:p>
          <a:p>
            <a:r>
              <a:rPr lang="en-US" dirty="0"/>
              <a:t>Assigned Location in the “by=“, and Salary to the “columns=“</a:t>
            </a:r>
          </a:p>
          <a:p>
            <a:r>
              <a:rPr lang="en-US" dirty="0"/>
              <a:t>Created a title </a:t>
            </a:r>
          </a:p>
          <a:p>
            <a:r>
              <a:rPr lang="en-US" dirty="0"/>
              <a:t>Created Y label</a:t>
            </a:r>
          </a:p>
          <a:p>
            <a:pPr lvl="1"/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6F5AB9-76BA-7C09-1245-B13634CA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46" y="2251881"/>
            <a:ext cx="5352816" cy="3072930"/>
          </a:xfrm>
          <a:prstGeom prst="rect">
            <a:avLst/>
          </a:prstGeom>
        </p:spPr>
      </p:pic>
      <p:cxnSp>
        <p:nvCxnSpPr>
          <p:cNvPr id="14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497C19-989F-45AC-8DFC-261F364C6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16952"/>
            <a:ext cx="0" cy="41304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060AD3-5768-4FC8-8FD9-0580733F1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16952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0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ata"/>
          <p:cNvSpPr txBox="1">
            <a:spLocks noGrp="1"/>
          </p:cNvSpPr>
          <p:nvPr>
            <p:ph type="title"/>
          </p:nvPr>
        </p:nvSpPr>
        <p:spPr>
          <a:xfrm>
            <a:off x="1651150" y="439374"/>
            <a:ext cx="8889701" cy="619853"/>
          </a:xfrm>
          <a:prstGeom prst="rect">
            <a:avLst/>
          </a:prstGeom>
        </p:spPr>
        <p:txBody>
          <a:bodyPr>
            <a:normAutofit/>
          </a:bodyPr>
          <a:lstStyle>
            <a:lvl1pPr defTabSz="652145">
              <a:defRPr sz="7900" spc="395">
                <a:effectLst>
                  <a:outerShdw blurRad="20066" dist="20066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rPr sz="3600" dirty="0"/>
              <a:t>data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48" y="1624877"/>
            <a:ext cx="9846918" cy="4929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de - pie chart"/>
          <p:cNvSpPr txBox="1">
            <a:spLocks noGrp="1"/>
          </p:cNvSpPr>
          <p:nvPr>
            <p:ph type="title"/>
          </p:nvPr>
        </p:nvSpPr>
        <p:spPr>
          <a:xfrm>
            <a:off x="774700" y="430262"/>
            <a:ext cx="10642600" cy="638076"/>
          </a:xfrm>
          <a:prstGeom prst="rect">
            <a:avLst/>
          </a:prstGeom>
        </p:spPr>
        <p:txBody>
          <a:bodyPr>
            <a:normAutofit/>
          </a:bodyPr>
          <a:lstStyle>
            <a:lvl1pPr defTabSz="668655">
              <a:defRPr sz="8100" spc="405">
                <a:effectLst>
                  <a:outerShdw blurRad="20574" dist="20574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rPr sz="3600" dirty="0"/>
              <a:t>code - pie chart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137" y="1666802"/>
            <a:ext cx="5858732" cy="4845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3" y="1764040"/>
            <a:ext cx="5325557" cy="2915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ode - box plot"/>
          <p:cNvSpPr txBox="1">
            <a:spLocks noGrp="1"/>
          </p:cNvSpPr>
          <p:nvPr>
            <p:ph type="title"/>
          </p:nvPr>
        </p:nvSpPr>
        <p:spPr>
          <a:xfrm>
            <a:off x="873404" y="416084"/>
            <a:ext cx="10445193" cy="666432"/>
          </a:xfrm>
          <a:prstGeom prst="rect">
            <a:avLst/>
          </a:prstGeom>
        </p:spPr>
        <p:txBody>
          <a:bodyPr>
            <a:normAutofit/>
          </a:bodyPr>
          <a:lstStyle>
            <a:lvl1pPr defTabSz="701675">
              <a:defRPr sz="8500" spc="425">
                <a:effectLst>
                  <a:outerShdw blurRad="21590" dist="21590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rPr sz="3600" dirty="0"/>
              <a:t>code - box plot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1" y="1710208"/>
            <a:ext cx="4169491" cy="3131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325" y="5084904"/>
            <a:ext cx="4103804" cy="1383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88" y="1633913"/>
            <a:ext cx="5181658" cy="4910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onclusion"/>
          <p:cNvSpPr txBox="1">
            <a:spLocks noGrp="1"/>
          </p:cNvSpPr>
          <p:nvPr>
            <p:ph type="title"/>
          </p:nvPr>
        </p:nvSpPr>
        <p:spPr>
          <a:xfrm>
            <a:off x="3575804" y="458983"/>
            <a:ext cx="5040392" cy="580635"/>
          </a:xfrm>
          <a:prstGeom prst="rect">
            <a:avLst/>
          </a:prstGeom>
        </p:spPr>
        <p:txBody>
          <a:bodyPr>
            <a:noAutofit/>
          </a:bodyPr>
          <a:lstStyle>
            <a:lvl1pPr defTabSz="602615">
              <a:defRPr sz="7300" spc="365">
                <a:effectLst>
                  <a:outerShdw blurRad="18542" dist="18542" dir="16200000" rotWithShape="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r>
              <a:rPr sz="3600" dirty="0"/>
              <a:t>conclusion</a:t>
            </a:r>
          </a:p>
        </p:txBody>
      </p:sp>
      <p:sp>
        <p:nvSpPr>
          <p:cNvPr id="146" name="No need to stay in one place for too long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r>
              <a:rPr dirty="0"/>
              <a:t>No need to stay in one place for too long.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How is an individual’s salary affected by the years of experience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6E4792-CE8E-0D1D-171E-AACC84A877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Sherine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Compare an individual’s Salary with a bar graph showing the average of salaries vs the years of experience </a:t>
            </a:r>
            <a:r>
              <a:rPr lang="en-US"/>
              <a:t>using data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 graph of the top 3 Functional Area with that will show how it changes based on years of experience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Mimeo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meoVTI" id="{63E3BFD8-7F9C-46D1-A4F3-04054403C108}" vid="{C505C190-EE38-45FD-8294-6454536D04B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4.xml><?xml version="1.0" encoding="utf-8"?>
<a:theme xmlns:a="http://schemas.openxmlformats.org/drawingml/2006/main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4F5C3F"/>
            </a:solidFill>
            <a:effectLst>
              <a:outerShdw blurRad="25400" dist="12700" rotWithShape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3106</TotalTime>
  <Words>793</Words>
  <Application>Microsoft Macintosh PowerPoint</Application>
  <PresentationFormat>Widescreen</PresentationFormat>
  <Paragraphs>142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Amasis MT Pro Black</vt:lpstr>
      <vt:lpstr>Arial</vt:lpstr>
      <vt:lpstr>Avenir Next LT Pro</vt:lpstr>
      <vt:lpstr>Calibri</vt:lpstr>
      <vt:lpstr>Century Schoolbook</vt:lpstr>
      <vt:lpstr>Corbel</vt:lpstr>
      <vt:lpstr>Elephant</vt:lpstr>
      <vt:lpstr>Georgia</vt:lpstr>
      <vt:lpstr>Hoefler Text</vt:lpstr>
      <vt:lpstr>Palatino</vt:lpstr>
      <vt:lpstr>Tw Cen MT</vt:lpstr>
      <vt:lpstr>Univers Condensed</vt:lpstr>
      <vt:lpstr>MimeoVTI</vt:lpstr>
      <vt:lpstr>Parallax</vt:lpstr>
      <vt:lpstr>ShapesVTI</vt:lpstr>
      <vt:lpstr>Kyoto</vt:lpstr>
      <vt:lpstr>How does a person’s salary compare to their years of experience? (PT.1)</vt:lpstr>
      <vt:lpstr>% of min years of experience</vt:lpstr>
      <vt:lpstr>range of salary based on min years of experience</vt:lpstr>
      <vt:lpstr>data</vt:lpstr>
      <vt:lpstr>code - pie chart</vt:lpstr>
      <vt:lpstr>code - box plot</vt:lpstr>
      <vt:lpstr>conclusion</vt:lpstr>
      <vt:lpstr>How is an individual’s salary affected by the years of experience</vt:lpstr>
      <vt:lpstr>Agenda</vt:lpstr>
      <vt:lpstr>0-5 yrs little above 4,000 6-10 yrs slightly decrease 11-17 yrs highest amount for experience 17-20 drops slightly lower then 6-10yrs of experience</vt:lpstr>
      <vt:lpstr>Code: </vt:lpstr>
      <vt:lpstr> Top 3 Functional Areas and how much they make with       so many years of experience</vt:lpstr>
      <vt:lpstr>Code for Line graph</vt:lpstr>
      <vt:lpstr>Summary</vt:lpstr>
      <vt:lpstr>Thank you</vt:lpstr>
      <vt:lpstr>Salaries Based on Industry</vt:lpstr>
      <vt:lpstr>Average Salary per Field</vt:lpstr>
      <vt:lpstr>Median Salaries by Field</vt:lpstr>
      <vt:lpstr>IT-Software is by far the largest industry and accounts for over three fourths the job market</vt:lpstr>
      <vt:lpstr>Side by Side Comparison of Ranges</vt:lpstr>
      <vt:lpstr>PowerPoint Presentation</vt:lpstr>
      <vt:lpstr>PowerPoint Presentation</vt:lpstr>
      <vt:lpstr>PowerPoint Presentation</vt:lpstr>
      <vt:lpstr>Where are all the jobs with the highest salaries in India?</vt:lpstr>
      <vt:lpstr>Top Location to search for employment</vt:lpstr>
      <vt:lpstr>Average Salary by Location</vt:lpstr>
      <vt:lpstr>Salary Range By Location</vt:lpstr>
      <vt:lpstr>Analysis Results</vt:lpstr>
      <vt:lpstr>Map Visualization Setup Avg. Salary</vt:lpstr>
      <vt:lpstr>Pandas Boxplot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are all the jobs with the highest salaries in India?</dc:title>
  <dc:creator>Christopher Cruz</dc:creator>
  <cp:lastModifiedBy>Christopher Cruz</cp:lastModifiedBy>
  <cp:revision>2</cp:revision>
  <dcterms:created xsi:type="dcterms:W3CDTF">2023-02-12T20:48:42Z</dcterms:created>
  <dcterms:modified xsi:type="dcterms:W3CDTF">2023-02-15T00:35:33Z</dcterms:modified>
</cp:coreProperties>
</file>